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9" r:id="rId24"/>
    <p:sldId id="280" r:id="rId25"/>
    <p:sldId id="281"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15:guide id="1" orient="horz" pos="4343"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58" autoAdjust="0"/>
  </p:normalViewPr>
  <p:slideViewPr>
    <p:cSldViewPr snapToGrid="0">
      <p:cViewPr varScale="1">
        <p:scale>
          <a:sx n="45" d="100"/>
          <a:sy n="45" d="100"/>
        </p:scale>
        <p:origin x="60" y="306"/>
      </p:cViewPr>
      <p:guideLst>
        <p:guide orient="horz" pos="4343"/>
        <p:guide pos="7657"/>
      </p:guideLst>
    </p:cSldViewPr>
  </p:slideViewPr>
  <p:outlineViewPr>
    <p:cViewPr>
      <p:scale>
        <a:sx n="33" d="100"/>
        <a:sy n="33" d="100"/>
      </p:scale>
      <p:origin x="0" y="-15480"/>
    </p:cViewPr>
  </p:outlineViewPr>
  <p:notesTextViewPr>
    <p:cViewPr>
      <p:scale>
        <a:sx n="1" d="1"/>
        <a:sy n="1" d="1"/>
      </p:scale>
      <p:origin x="0" y="0"/>
    </p:cViewPr>
  </p:notesTextViewPr>
  <p:notesViewPr>
    <p:cSldViewPr snapToGrid="0">
      <p:cViewPr varScale="1">
        <p:scale>
          <a:sx n="66" d="100"/>
          <a:sy n="66" d="100"/>
        </p:scale>
        <p:origin x="277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exte du titre"/>
          <p:cNvSpPr txBox="1">
            <a:spLocks noGrp="1"/>
          </p:cNvSpPr>
          <p:nvPr>
            <p:ph type="title"/>
          </p:nvPr>
        </p:nvSpPr>
        <p:spPr>
          <a:xfrm>
            <a:off x="3454400" y="3200400"/>
            <a:ext cx="17475200" cy="3962400"/>
          </a:xfrm>
          <a:prstGeom prst="rect">
            <a:avLst/>
          </a:prstGeom>
        </p:spPr>
        <p:txBody>
          <a:bodyPr anchor="b"/>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13" name="Texte niveau 1…"/>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Petite ville construite à flanc de coteau et surplombant l’océ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Petite ville construite à flanc de coteau et surplombant l’océ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3454400" y="10287000"/>
            <a:ext cx="17475200" cy="1638300"/>
          </a:xfrm>
          <a:prstGeom prst="rect">
            <a:avLst/>
          </a:prstGeom>
        </p:spPr>
        <p:txBody>
          <a:bodyPr/>
          <a:lstStyle>
            <a:lvl1pPr>
              <a:defRPr sz="11300" i="0" u="none">
                <a:solidFill>
                  <a:srgbClr val="F4D799"/>
                </a:solidFill>
                <a:effectLst>
                  <a:outerShdw blurRad="25400" dist="25400" dir="16200000" rotWithShape="0">
                    <a:srgbClr val="000000">
                      <a:alpha val="34000"/>
                    </a:srgbClr>
                  </a:outerShdw>
                </a:effectLst>
                <a:latin typeface="+mj-lt"/>
                <a:ea typeface="+mj-ea"/>
                <a:cs typeface="+mj-cs"/>
                <a:sym typeface="Academy Engraved LET Plain:1.0"/>
              </a:defRPr>
            </a:lvl1pPr>
          </a:lstStyle>
          <a:p>
            <a:r>
              <a:t>Texte du titre</a:t>
            </a:r>
          </a:p>
        </p:txBody>
      </p:sp>
      <p:sp>
        <p:nvSpPr>
          <p:cNvPr id="23" name="Texte niveau 1…"/>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2387600" y="5308600"/>
            <a:ext cx="19621500" cy="3111500"/>
          </a:xfrm>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Petite ville construite à flanc de coteau et surplombant l’océ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447800" y="3708400"/>
            <a:ext cx="11341100" cy="3429000"/>
          </a:xfrm>
          <a:prstGeom prst="rect">
            <a:avLst/>
          </a:prstGeom>
        </p:spPr>
        <p:txBody>
          <a:bodyPr anchor="b"/>
          <a:lstStyle/>
          <a:p>
            <a:r>
              <a:t>Texte du titre</a:t>
            </a:r>
          </a:p>
        </p:txBody>
      </p:sp>
      <p:sp>
        <p:nvSpPr>
          <p:cNvPr id="41" name="Texte niveau 1…"/>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Texte niveau 1…"/>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Petite ville construite à flanc de coteau et surplombant l’océ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prstGeom prst="rect">
            <a:avLst/>
          </a:prstGeom>
        </p:spPr>
        <p:txBody>
          <a:bodyPr/>
          <a:lstStyle/>
          <a:p>
            <a:r>
              <a:t>Texte du titre</a:t>
            </a:r>
          </a:p>
        </p:txBody>
      </p:sp>
      <p:sp>
        <p:nvSpPr>
          <p:cNvPr id="68" name="Texte niveau 1…"/>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4" name="Bâtiment de pierre au Maroc avec l’océan et le ciel en arrière-plan"/>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Petite ville construite à flanc de coteau et surplombant l’océ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Arche en pierre naturelle sur une plage au Maroc"/>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-Gilles Allain</a:t>
            </a:r>
          </a:p>
        </p:txBody>
      </p:sp>
      <p:sp>
        <p:nvSpPr>
          <p:cNvPr id="95" name="« Saisissez une citation ici. »"/>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 Saisissez une citation ici.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exte niveau 1…"/>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Texte niveau 1</a:t>
            </a:r>
          </a:p>
          <a:p>
            <a:pPr lvl="1"/>
            <a:r>
              <a:t>Texte niveau 2</a:t>
            </a:r>
          </a:p>
          <a:p>
            <a:pPr lvl="2"/>
            <a:r>
              <a:t>Texte niveau 3</a:t>
            </a:r>
          </a:p>
          <a:p>
            <a:pPr lvl="3"/>
            <a:r>
              <a:t>Texte niveau 4</a:t>
            </a:r>
          </a:p>
          <a:p>
            <a:pPr lvl="4"/>
            <a:r>
              <a:t>Texte niveau 5</a:t>
            </a:r>
          </a:p>
        </p:txBody>
      </p:sp>
      <p:sp>
        <p:nvSpPr>
          <p:cNvPr id="3" name="Texte du titre"/>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4" name="Numéro de diapositive"/>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13100" b="0" i="1" u="sng"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3"/>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estion…"/>
          <p:cNvSpPr txBox="1">
            <a:spLocks noGrp="1"/>
          </p:cNvSpPr>
          <p:nvPr>
            <p:ph type="title"/>
          </p:nvPr>
        </p:nvSpPr>
        <p:spPr>
          <a:xfrm>
            <a:off x="3454400" y="1738141"/>
            <a:ext cx="17475201" cy="5297659"/>
          </a:xfrm>
          <a:prstGeom prst="rect">
            <a:avLst/>
          </a:prstGeom>
        </p:spPr>
        <p:txBody>
          <a:bodyPr>
            <a:normAutofit/>
          </a:bodyPr>
          <a:lstStyle/>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Gestion </a:t>
            </a:r>
          </a:p>
          <a:p>
            <a:pPr defTabSz="693419">
              <a:defRPr sz="9492">
                <a:effectLst>
                  <a:outerShdw blurRad="21336" dist="21336" dir="16200000" rotWithShape="0">
                    <a:srgbClr val="000000">
                      <a:alpha val="34000"/>
                    </a:srgbClr>
                  </a:outerShdw>
                </a:effectLst>
              </a:defRPr>
            </a:pPr>
            <a:r>
              <a:rPr sz="10000" dirty="0">
                <a:solidFill>
                  <a:schemeClr val="accent4">
                    <a:lumMod val="75000"/>
                  </a:schemeClr>
                </a:solidFill>
                <a:latin typeface="Algerian" panose="04020705040A02060702" pitchFamily="82" charset="0"/>
              </a:rPr>
              <a:t>des tours </a:t>
            </a:r>
            <a:r>
              <a:rPr sz="10000" dirty="0" err="1">
                <a:solidFill>
                  <a:schemeClr val="accent4">
                    <a:lumMod val="75000"/>
                  </a:schemeClr>
                </a:solidFill>
                <a:latin typeface="Algerian" panose="04020705040A02060702" pitchFamily="82" charset="0"/>
              </a:rPr>
              <a:t>touristiques</a:t>
            </a:r>
            <a:r>
              <a:rPr sz="10000" dirty="0">
                <a:solidFill>
                  <a:schemeClr val="accent4">
                    <a:lumMod val="75000"/>
                  </a:schemeClr>
                </a:solidFill>
                <a:latin typeface="Algerian" panose="04020705040A02060702" pitchFamily="82" charset="0"/>
              </a:rPr>
              <a:t> </a:t>
            </a:r>
          </a:p>
          <a:p>
            <a:pPr defTabSz="693419">
              <a:defRPr sz="9492">
                <a:effectLst>
                  <a:outerShdw blurRad="21336" dist="21336" dir="16200000" rotWithShape="0">
                    <a:srgbClr val="000000">
                      <a:alpha val="34000"/>
                    </a:srgbClr>
                  </a:outerShdw>
                </a:effectLst>
              </a:defRPr>
            </a:pPr>
            <a:r>
              <a:rPr sz="10000" dirty="0" err="1">
                <a:solidFill>
                  <a:schemeClr val="accent4">
                    <a:lumMod val="75000"/>
                  </a:schemeClr>
                </a:solidFill>
                <a:latin typeface="Algerian" panose="04020705040A02060702" pitchFamily="82" charset="0"/>
              </a:rPr>
              <a:t>en</a:t>
            </a:r>
            <a:r>
              <a:rPr sz="10000" dirty="0">
                <a:solidFill>
                  <a:schemeClr val="accent4">
                    <a:lumMod val="75000"/>
                  </a:schemeClr>
                </a:solidFill>
                <a:latin typeface="Algerian" panose="04020705040A02060702" pitchFamily="82" charset="0"/>
              </a:rPr>
              <a:t> </a:t>
            </a:r>
            <a:r>
              <a:rPr sz="10000" dirty="0" err="1">
                <a:solidFill>
                  <a:schemeClr val="accent4">
                    <a:lumMod val="75000"/>
                  </a:schemeClr>
                </a:solidFill>
                <a:latin typeface="Algerian" panose="04020705040A02060702" pitchFamily="82" charset="0"/>
              </a:rPr>
              <a:t>Algérie</a:t>
            </a:r>
            <a:endParaRPr sz="10000" dirty="0">
              <a:solidFill>
                <a:schemeClr val="accent4">
                  <a:lumMod val="75000"/>
                </a:schemeClr>
              </a:solidFill>
              <a:latin typeface="Algerian" panose="04020705040A02060702" pitchFamily="82" charset="0"/>
            </a:endParaRPr>
          </a:p>
        </p:txBody>
      </p:sp>
      <p:sp>
        <p:nvSpPr>
          <p:cNvPr id="121" name="Realiser par :…"/>
          <p:cNvSpPr txBox="1">
            <a:spLocks noGrp="1"/>
          </p:cNvSpPr>
          <p:nvPr>
            <p:ph type="body" sz="quarter" idx="1"/>
          </p:nvPr>
        </p:nvSpPr>
        <p:spPr>
          <a:xfrm>
            <a:off x="3454400" y="8305800"/>
            <a:ext cx="17475200" cy="2331469"/>
          </a:xfrm>
          <a:prstGeom prst="rect">
            <a:avLst/>
          </a:prstGeom>
        </p:spPr>
        <p:txBody>
          <a:bodyPr>
            <a:normAutofit/>
          </a:bodyPr>
          <a:lstStyle/>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a:latin typeface="Algerian" panose="04020705040A02060702" pitchFamily="82" charset="0"/>
              </a:rPr>
              <a:t>Réalisée par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Bourek</a:t>
            </a:r>
            <a:r>
              <a:rPr lang="fr-FR" sz="3000" dirty="0">
                <a:latin typeface="Algerian" panose="04020705040A02060702" pitchFamily="82" charset="0"/>
              </a:rPr>
              <a:t> Mohammed El Amine </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Bouchaour</a:t>
            </a:r>
            <a:r>
              <a:rPr lang="fr-FR" sz="3000" dirty="0">
                <a:latin typeface="Algerian" panose="04020705040A02060702" pitchFamily="82" charset="0"/>
              </a:rPr>
              <a:t> Mohammed Amine</a:t>
            </a:r>
          </a:p>
          <a:p>
            <a:pPr defTabSz="330200">
              <a:defRPr sz="2520" i="0">
                <a:solidFill>
                  <a:schemeClr val="accent3">
                    <a:hueOff val="-73482"/>
                    <a:satOff val="26008"/>
                    <a:lumOff val="8653"/>
                  </a:schemeClr>
                </a:solidFill>
                <a:effectLst>
                  <a:outerShdw blurRad="10160" dist="5080" dir="16200000" rotWithShape="0">
                    <a:srgbClr val="000000">
                      <a:alpha val="48000"/>
                    </a:srgbClr>
                  </a:outerShdw>
                </a:effectLst>
                <a:latin typeface="+mj-lt"/>
                <a:ea typeface="+mj-ea"/>
                <a:cs typeface="+mj-cs"/>
                <a:sym typeface="Academy Engraved LET Plain:1.0"/>
              </a:defRPr>
            </a:pPr>
            <a:r>
              <a:rPr lang="fr-FR" sz="3000" dirty="0" err="1">
                <a:latin typeface="Algerian" panose="04020705040A02060702" pitchFamily="82" charset="0"/>
              </a:rPr>
              <a:t>Bouguern</a:t>
            </a:r>
            <a:r>
              <a:rPr lang="fr-FR" sz="3000" dirty="0">
                <a:latin typeface="Algerian" panose="04020705040A02060702" pitchFamily="82" charset="0"/>
              </a:rPr>
              <a:t> </a:t>
            </a:r>
            <a:r>
              <a:rPr lang="fr-FR" sz="3000" dirty="0" err="1">
                <a:latin typeface="Algerian" panose="04020705040A02060702" pitchFamily="82" charset="0"/>
              </a:rPr>
              <a:t>Diaa</a:t>
            </a:r>
            <a:r>
              <a:rPr lang="fr-FR" sz="3000" dirty="0">
                <a:latin typeface="Algerian" panose="04020705040A02060702" pitchFamily="82" charset="0"/>
              </a:rPr>
              <a:t> Seif Eddine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Administrateur"/>
          <p:cNvSpPr txBox="1">
            <a:spLocks noGrp="1"/>
          </p:cNvSpPr>
          <p:nvPr>
            <p:ph type="title"/>
          </p:nvPr>
        </p:nvSpPr>
        <p:spPr>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endParaRPr sz="12000" b="1" dirty="0">
              <a:solidFill>
                <a:schemeClr val="accent4">
                  <a:lumMod val="75000"/>
                </a:schemeClr>
              </a:solidFill>
              <a:latin typeface="Algerian" panose="04020705040A02060702" pitchFamily="82" charset="0"/>
              <a:sym typeface="Times New Roman"/>
            </a:endParaRPr>
          </a:p>
        </p:txBody>
      </p:sp>
      <p:sp>
        <p:nvSpPr>
          <p:cNvPr id="142" name="-L'administrateur du site doit pouvoir voir une liste de toutes les réservations enregistrées, avec des informations telles que le nom du client, la date de la réservation, le pack réservé.…"/>
          <p:cNvSpPr txBox="1">
            <a:spLocks noGrp="1"/>
          </p:cNvSpPr>
          <p:nvPr>
            <p:ph type="body" idx="1"/>
          </p:nvPr>
        </p:nvSpPr>
        <p:spPr>
          <a:prstGeom prst="rect">
            <a:avLst/>
          </a:prstGeom>
        </p:spPr>
        <p:txBody>
          <a:bodyPr>
            <a:normAutofit/>
          </a:bodyPr>
          <a:lstStyle/>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enregistrées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du client, la date de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réservé</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demandes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consulter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CV.</a:t>
            </a:r>
          </a:p>
          <a:p>
            <a:pPr marL="0" indent="0" defTabSz="404495">
              <a:spcBef>
                <a:spcPts val="2200"/>
              </a:spcBef>
              <a:buSzTx/>
              <a:buNone/>
              <a:defRPr sz="4802">
                <a:effectLst>
                  <a:outerShdw blurRad="12446" dist="6223"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gérer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uide"/>
          <p:cNvSpPr txBox="1">
            <a:spLocks noGrp="1"/>
          </p:cNvSpPr>
          <p:nvPr>
            <p:ph type="title"/>
          </p:nvPr>
        </p:nvSpPr>
        <p:spPr>
          <a:prstGeom prst="rect">
            <a:avLst/>
          </a:prstGeom>
        </p:spPr>
        <p:txBody>
          <a:bodyPr>
            <a:normAutofit/>
          </a:bodyPr>
          <a:lstStyle/>
          <a:p>
            <a:r>
              <a:rPr sz="12000" dirty="0">
                <a:solidFill>
                  <a:schemeClr val="accent4">
                    <a:lumMod val="75000"/>
                  </a:schemeClr>
                </a:solidFill>
                <a:latin typeface="Algerian" panose="04020705040A02060702" pitchFamily="82" charset="0"/>
              </a:rPr>
              <a:t>Guide</a:t>
            </a:r>
          </a:p>
        </p:txBody>
      </p:sp>
      <p:sp>
        <p:nvSpPr>
          <p:cNvPr id="145" name="-Le guide doit connecter au profil sur le site.…"/>
          <p:cNvSpPr txBox="1">
            <a:spLocks noGrp="1"/>
          </p:cNvSpPr>
          <p:nvPr>
            <p:ph type="body" idx="1"/>
          </p:nvPr>
        </p:nvSpPr>
        <p:spPr>
          <a:prstGeom prst="rect">
            <a:avLst/>
          </a:prstGeom>
        </p:spPr>
        <p:txBody>
          <a:bodyPr>
            <a:normAutofit/>
          </a:bodyPr>
          <a:lstStyle/>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doit connecter</a:t>
            </a: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profil</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 site.</a:t>
            </a:r>
          </a:p>
          <a:p>
            <a:pPr marL="0" indent="0">
              <a:spcBef>
                <a:spcPts val="4500"/>
              </a:spcBef>
              <a:buSzTx/>
              <a:buNone/>
              <a:defRPr sz="5800"/>
            </a:pPr>
            <a:r>
              <a:rPr sz="37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planifier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sorties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détails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point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rendez-vous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durée et </a:t>
            </a:r>
            <a:r>
              <a:rPr lang="fr-F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activités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incluses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a:spcBef>
                <a:spcPts val="4500"/>
              </a:spcBef>
              <a:buSzTx/>
              <a:buNone/>
              <a:defRPr sz="5800"/>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-Le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recevoir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commentaires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 de l’hébergement :…"/>
          <p:cNvSpPr txBox="1">
            <a:spLocks noGrp="1"/>
          </p:cNvSpPr>
          <p:nvPr>
            <p:ph type="body" idx="1"/>
          </p:nvPr>
        </p:nvSpPr>
        <p:spPr>
          <a:prstGeom prst="rect">
            <a:avLst/>
          </a:prstGeom>
        </p:spPr>
        <p:txBody>
          <a:bodyPr/>
          <a:lstStyle/>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a:t>
            </a:r>
            <a:r>
              <a:rPr sz="4000" b="1" dirty="0" err="1">
                <a:solidFill>
                  <a:schemeClr val="accent4">
                    <a:lumMod val="75000"/>
                  </a:schemeClr>
                </a:solidFill>
                <a:latin typeface="Algerian" panose="04020705040A02060702" pitchFamily="82" charset="0"/>
                <a:ea typeface="Times New Roman"/>
                <a:cs typeface="Times New Roman"/>
                <a:sym typeface="Times New Roman"/>
              </a:rPr>
              <a:t>l’hébergement</a:t>
            </a:r>
            <a:r>
              <a:rPr sz="4000" dirty="0">
                <a:solidFill>
                  <a:schemeClr val="accent4">
                    <a:lumMod val="75000"/>
                  </a:schemeClr>
                </a:solidFill>
                <a:latin typeface="Algerian" panose="04020705040A02060702" pitchFamily="82" charset="0"/>
                <a:ea typeface="Times New Roman"/>
                <a:cs typeface="Times New Roman"/>
                <a:sym typeface="Times New Roman"/>
              </a:rPr>
              <a:t> :</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l’hébergement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Hotels,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Résidences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p>
          <a:p>
            <a:pPr marL="0" indent="0" defTabSz="718184">
              <a:spcBef>
                <a:spcPts val="3900"/>
              </a:spcBef>
              <a:buSzTx/>
              <a:buNone/>
              <a:defRPr sz="2697">
                <a:effectLst>
                  <a:outerShdw blurRad="22098" dist="11049" dir="5400000" rotWithShape="0">
                    <a:srgbClr val="FFFFFF"/>
                  </a:outerShdw>
                </a:effectLst>
              </a:defRPr>
            </a:pPr>
            <a:endParaRPr dirty="0">
              <a:latin typeface="Times New Roman"/>
              <a:ea typeface="Times New Roman"/>
              <a:cs typeface="Times New Roman"/>
              <a:sym typeface="Times New Roman"/>
            </a:endParaRPr>
          </a:p>
          <a:p>
            <a:pPr marL="0" indent="0" defTabSz="718184">
              <a:lnSpc>
                <a:spcPct val="100000"/>
              </a:lnSpc>
              <a:spcBef>
                <a:spcPts val="0"/>
              </a:spcBef>
              <a:buSzTx/>
              <a:buNone/>
              <a:defRPr sz="4437"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Transport :</a:t>
            </a:r>
          </a:p>
          <a:p>
            <a:pPr marL="0" indent="0" defTabSz="718184">
              <a:spcBef>
                <a:spcPts val="3900"/>
              </a:spcBef>
              <a:buSzTx/>
              <a:buNone/>
              <a:defRPr sz="5046">
                <a:effectLst>
                  <a:outerShdw blurRad="22098" dist="11049" dir="5400000" rotWithShape="0">
                    <a:srgbClr val="FFFFFF"/>
                  </a:outerShdw>
                </a:effectLst>
              </a:defRPr>
            </a:pPr>
            <a:r>
              <a:rP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b="1"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 Transport (les avions, les bus …)</a:t>
            </a:r>
          </a:p>
          <a:p>
            <a:pPr marL="0" indent="0" defTabSz="718184">
              <a:spcBef>
                <a:spcPts val="3900"/>
              </a:spcBef>
              <a:buSzTx/>
              <a:buNone/>
              <a:defRPr sz="2697">
                <a:effectLst>
                  <a:outerShdw blurRad="22098" dist="11049" dir="5400000" rotWithShape="0">
                    <a:srgbClr val="FFFFFF"/>
                  </a:outerShdw>
                </a:effectLst>
              </a:defRPr>
            </a:pPr>
            <a:endParaRPr dirty="0">
              <a:solidFill>
                <a:schemeClr val="accent4">
                  <a:lumMod val="75000"/>
                </a:schemeClr>
              </a:solidFill>
              <a:latin typeface="Times New Roman"/>
              <a:ea typeface="Times New Roman"/>
              <a:cs typeface="Times New Roman"/>
              <a:sym typeface="Times New Roman"/>
            </a:endParaRPr>
          </a:p>
          <a:p>
            <a:pPr marL="0" indent="0" defTabSz="718184">
              <a:lnSpc>
                <a:spcPct val="100000"/>
              </a:lnSpc>
              <a:spcBef>
                <a:spcPts val="0"/>
              </a:spcBef>
              <a:buSzTx/>
              <a:buNone/>
              <a:defRPr sz="4089" u="sng">
                <a:solidFill>
                  <a:srgbClr val="BCB08F"/>
                </a:solidFill>
                <a:effectLst>
                  <a:outerShdw blurRad="11049" dist="11049" dir="16200000" rotWithShape="0">
                    <a:srgbClr val="000000">
                      <a:alpha val="50000"/>
                    </a:srgbClr>
                  </a:outerShdw>
                </a:effectLst>
              </a:defRPr>
            </a:pPr>
            <a:r>
              <a:rPr sz="4000" b="1" dirty="0">
                <a:solidFill>
                  <a:schemeClr val="accent4">
                    <a:lumMod val="75000"/>
                  </a:schemeClr>
                </a:solidFill>
                <a:latin typeface="Algerian" panose="04020705040A02060702" pitchFamily="82" charset="0"/>
                <a:ea typeface="Times New Roman"/>
                <a:cs typeface="Times New Roman"/>
                <a:sym typeface="Times New Roman"/>
              </a:rPr>
              <a:t>Admin de Restauration</a:t>
            </a:r>
          </a:p>
          <a:p>
            <a:pPr marL="0" indent="0" defTabSz="718184">
              <a:spcBef>
                <a:spcPts val="3900"/>
              </a:spcBef>
              <a:buSzTx/>
              <a:buNone/>
              <a:defRPr sz="5046">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lang="fr-F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uthentification</a:t>
            </a:r>
            <a:endParaRPr sz="3200" dirty="0">
              <a:solidFill>
                <a:schemeClr val="bg1">
                  <a:lumMod val="65000"/>
                  <a:lumOff val="35000"/>
                  <a:alpha val="80000"/>
                </a:schemeClr>
              </a:solidFill>
              <a:latin typeface="Andalus" panose="02020603050405020304" pitchFamily="18" charset="-78"/>
              <a:cs typeface="Andalus" panose="02020603050405020304" pitchFamily="18" charset="-78"/>
            </a:endParaRPr>
          </a:p>
          <a:p>
            <a:pPr marL="0" indent="0" defTabSz="718184">
              <a:spcBef>
                <a:spcPts val="3900"/>
              </a:spcBef>
              <a:buSzTx/>
              <a:buNone/>
              <a:defRPr sz="2697">
                <a:effectLst>
                  <a:outerShdw blurRad="22098" dist="11049" dir="5400000" rotWithShape="0">
                    <a:srgbClr val="FFFFFF"/>
                  </a:outerShdw>
                </a:effectLst>
              </a:defRPr>
            </a:pPr>
            <a:r>
              <a:rPr sz="32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a:t>
            </a:r>
            <a:r>
              <a:rPr lang="fr-F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eut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gérer</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réservations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et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informations</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des restaurants qui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peuvent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inclut</a:t>
            </a:r>
            <a:r>
              <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 dans les </a:t>
            </a:r>
            <a:r>
              <a:rPr sz="3200" dirty="0" err="1">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rPr>
              <a:t>visités</a:t>
            </a:r>
            <a:endParaRPr sz="3200" dirty="0">
              <a:solidFill>
                <a:schemeClr val="bg1">
                  <a:lumMod val="65000"/>
                  <a:lumOff val="35000"/>
                  <a:alpha val="80000"/>
                </a:schemeClr>
              </a:solidFill>
              <a:latin typeface="Andalus" panose="02020603050405020304" pitchFamily="18" charset="-78"/>
              <a:ea typeface="Times New Roman"/>
              <a:cs typeface="Andalus" panose="02020603050405020304" pitchFamily="18" charset="-78"/>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difier : 2 clics"/>
          <p:cNvSpPr txBox="1">
            <a:spLocks noGrp="1"/>
          </p:cNvSpPr>
          <p:nvPr>
            <p:ph type="title"/>
          </p:nvPr>
        </p:nvSpPr>
        <p:spPr>
          <a:prstGeom prst="rect">
            <a:avLst/>
          </a:prstGeom>
        </p:spPr>
        <p:txBody>
          <a:bodyPr>
            <a:noAutofit/>
          </a:bodyPr>
          <a:lstStyle/>
          <a:p>
            <a:r>
              <a:rPr lang="fr-FR" sz="10000" dirty="0">
                <a:solidFill>
                  <a:schemeClr val="accent4">
                    <a:lumMod val="75000"/>
                  </a:schemeClr>
                </a:solidFill>
                <a:latin typeface="Algerian" panose="04020705040A02060702" pitchFamily="82" charset="0"/>
              </a:rPr>
              <a:t>Exigences </a:t>
            </a:r>
            <a:br>
              <a:rPr lang="fr-FR" sz="10000" dirty="0">
                <a:solidFill>
                  <a:schemeClr val="accent4">
                    <a:lumMod val="75000"/>
                  </a:schemeClr>
                </a:solidFill>
                <a:latin typeface="Algerian" panose="04020705040A02060702" pitchFamily="82" charset="0"/>
              </a:rPr>
            </a:br>
            <a:r>
              <a:rPr lang="fr-FR" sz="10000" dirty="0">
                <a:solidFill>
                  <a:schemeClr val="accent4">
                    <a:lumMod val="75000"/>
                  </a:schemeClr>
                </a:solidFill>
                <a:latin typeface="Algerian" panose="04020705040A02060702" pitchFamily="82" charset="0"/>
              </a:rPr>
              <a:t>Non-fonctionnelles</a:t>
            </a:r>
            <a:endParaRPr sz="10000" dirty="0"/>
          </a:p>
        </p:txBody>
      </p:sp>
      <p:sp>
        <p:nvSpPr>
          <p:cNvPr id="150" name="Modifier : 2 clics"/>
          <p:cNvSpPr txBox="1">
            <a:spLocks noGrp="1"/>
          </p:cNvSpPr>
          <p:nvPr>
            <p:ph type="body" idx="1"/>
          </p:nvPr>
        </p:nvSpPr>
        <p:spPr>
          <a:xfrm>
            <a:off x="2387600" y="5231218"/>
            <a:ext cx="19621500" cy="6998881"/>
          </a:xfrm>
          <a:prstGeom prst="rect">
            <a:avLst/>
          </a:prstGeom>
        </p:spPr>
        <p:txBody>
          <a:bodyPr>
            <a:normAutofit fontScale="92500"/>
          </a:bodyPr>
          <a:lstStyle/>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capable de gérer un grand nombre d'utilisateurs, sans panne et avec une réponse rapide aux demandes.</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facile à utiliser pour les utilisateurs, avec une interface bien organisée.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Tous les informations et les comptes sont biens sécurisés dans le site.</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site web doit être fiable et fonctionner à tous moment.</a:t>
            </a:r>
          </a:p>
          <a:p>
            <a:pPr marL="0" indent="0">
              <a:buNone/>
            </a:pPr>
            <a:r>
              <a:rPr lang="fr-FR" sz="4300" dirty="0">
                <a:solidFill>
                  <a:schemeClr val="bg1">
                    <a:lumMod val="65000"/>
                    <a:lumOff val="35000"/>
                    <a:alpha val="80000"/>
                  </a:schemeClr>
                </a:solidFill>
                <a:latin typeface="Andalus" panose="02020603050405020304" pitchFamily="18" charset="-78"/>
                <a:cs typeface="Andalus" panose="02020603050405020304" pitchFamily="18" charset="-78"/>
              </a:rPr>
              <a:t>- Le système doit être facilement modifiable et maintenable.</a:t>
            </a:r>
          </a:p>
          <a:p>
            <a:pPr marL="0" indent="0">
              <a:buNone/>
            </a:pPr>
            <a:endParaRPr dirty="0"/>
          </a:p>
        </p:txBody>
      </p:sp>
      <p:sp>
        <p:nvSpPr>
          <p:cNvPr id="2" name="Rectangle 1">
            <a:extLst>
              <a:ext uri="{FF2B5EF4-FFF2-40B4-BE49-F238E27FC236}">
                <a16:creationId xmlns:a16="http://schemas.microsoft.com/office/drawing/2014/main" id="{07FE9543-168A-47F3-8C76-37278301F181}"/>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62E5A6FD-9EC2-46D8-81AF-AB58684E5D2A}"/>
              </a:ext>
            </a:extLst>
          </p:cNvPr>
          <p:cNvSpPr>
            <a:spLocks noChangeArrowheads="1"/>
          </p:cNvSpPr>
          <p:nvPr/>
        </p:nvSpPr>
        <p:spPr bwMode="auto">
          <a:xfrm>
            <a:off x="152400" y="1524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42DD0162-E663-49BC-A6A7-FAFADAD6EC7A}"/>
              </a:ext>
            </a:extLst>
          </p:cNvPr>
          <p:cNvSpPr>
            <a:spLocks noChangeArrowheads="1"/>
          </p:cNvSpPr>
          <p:nvPr/>
        </p:nvSpPr>
        <p:spPr bwMode="auto">
          <a:xfrm>
            <a:off x="304800" y="30480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fonctionner a tous moment.</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1" u="none" strike="noStrike" cap="none" normalizeH="0" baseline="0">
                <a:ln>
                  <a:noFill/>
                </a:ln>
                <a:solidFill>
                  <a:schemeClr val="tx1"/>
                </a:solidFill>
                <a:effectLst/>
                <a:latin typeface="Arial" panose="020B0604020202020204" pitchFamily="34" charset="0"/>
              </a:rPr>
              <a:t>Le site doit être modifiable et maintenable.</a:t>
            </a:r>
            <a:r>
              <a:rPr kumimoji="0" lang="fr-FR" altLang="fr-FR" sz="1800" b="0" i="0" u="none" strike="noStrike" cap="none" normalizeH="0" baseline="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s diagrammes…"/>
          <p:cNvSpPr txBox="1">
            <a:spLocks noGrp="1"/>
          </p:cNvSpPr>
          <p:nvPr>
            <p:ph type="title"/>
          </p:nvPr>
        </p:nvSpPr>
        <p:spPr>
          <a:prstGeom prst="rect">
            <a:avLst/>
          </a:prstGeom>
        </p:spPr>
        <p:txBody>
          <a:bodyPr>
            <a:noAutofit/>
          </a:bodyPr>
          <a:lstStyle/>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Les </a:t>
            </a:r>
            <a:r>
              <a:rPr sz="12000" dirty="0" err="1">
                <a:solidFill>
                  <a:schemeClr val="accent4">
                    <a:lumMod val="75000"/>
                  </a:schemeClr>
                </a:solidFill>
                <a:latin typeface="Algerian" panose="04020705040A02060702" pitchFamily="82" charset="0"/>
              </a:rPr>
              <a:t>diagrammes</a:t>
            </a:r>
            <a:endParaRPr sz="12000" dirty="0">
              <a:solidFill>
                <a:schemeClr val="accent4">
                  <a:lumMod val="75000"/>
                </a:schemeClr>
              </a:solidFill>
              <a:latin typeface="Algerian" panose="04020705040A02060702" pitchFamily="82" charset="0"/>
            </a:endParaRPr>
          </a:p>
          <a:p>
            <a:pPr defTabSz="619125">
              <a:defRPr sz="9825">
                <a:effectLst>
                  <a:outerShdw blurRad="9525" dist="9525" dir="16200000" rotWithShape="0">
                    <a:srgbClr val="000000">
                      <a:alpha val="50000"/>
                    </a:srgbClr>
                  </a:outerShdw>
                </a:effectLst>
              </a:defRPr>
            </a:pPr>
            <a:r>
              <a:rPr sz="12000" dirty="0">
                <a:solidFill>
                  <a:schemeClr val="accent4">
                    <a:lumMod val="75000"/>
                  </a:schemeClr>
                </a:solidFill>
                <a:latin typeface="Algerian" panose="04020705040A02060702" pitchFamily="82" charset="0"/>
              </a:rPr>
              <a:t>Des </a:t>
            </a:r>
            <a:r>
              <a:rPr sz="12000" dirty="0" err="1">
                <a:solidFill>
                  <a:schemeClr val="accent4">
                    <a:lumMod val="75000"/>
                  </a:schemeClr>
                </a:solidFill>
                <a:latin typeface="Algerian" panose="04020705040A02060702" pitchFamily="82" charset="0"/>
              </a:rPr>
              <a:t>cas</a:t>
            </a:r>
            <a:r>
              <a:rPr sz="12000" dirty="0">
                <a:solidFill>
                  <a:schemeClr val="accent4">
                    <a:lumMod val="75000"/>
                  </a:schemeClr>
                </a:solidFill>
                <a:latin typeface="Algerian" panose="04020705040A02060702" pitchFamily="82" charset="0"/>
              </a:rPr>
              <a:t> </a:t>
            </a:r>
            <a:r>
              <a:rPr sz="12000" dirty="0" err="1">
                <a:solidFill>
                  <a:schemeClr val="accent4">
                    <a:lumMod val="75000"/>
                  </a:schemeClr>
                </a:solidFill>
                <a:latin typeface="Algerian" panose="04020705040A02060702" pitchFamily="82" charset="0"/>
              </a:rPr>
              <a:t>d’utilisation</a:t>
            </a:r>
            <a:endParaRPr sz="12000" dirty="0">
              <a:solidFill>
                <a:schemeClr val="accent4">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DCU_Utilisateur.png" descr="DCU_Utilisateur.png"/>
          <p:cNvPicPr>
            <a:picLocks noGrp="1"/>
          </p:cNvPicPr>
          <p:nvPr>
            <p:ph type="pic" idx="21"/>
          </p:nvPr>
        </p:nvPicPr>
        <p:blipFill>
          <a:blip r:embed="rId2"/>
          <a:srcRect/>
          <a:stretch>
            <a:fillRect/>
          </a:stretch>
        </p:blipFill>
        <p:spPr>
          <a:xfrm>
            <a:off x="20042" y="-39291"/>
            <a:ext cx="24383803" cy="13794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DCU_Admin.png" descr="DCU_Admin.png"/>
          <p:cNvPicPr>
            <a:picLocks noGrp="1"/>
          </p:cNvPicPr>
          <p:nvPr>
            <p:ph type="pic" idx="21"/>
          </p:nvPr>
        </p:nvPicPr>
        <p:blipFill>
          <a:blip r:embed="rId2"/>
          <a:srcRect/>
          <a:stretch>
            <a:fillRect/>
          </a:stretch>
        </p:blipFill>
        <p:spPr>
          <a:xfrm>
            <a:off x="-8576" y="-1"/>
            <a:ext cx="24401250" cy="1371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CU_Guide.png" descr="DCU_Guide.png"/>
          <p:cNvPicPr>
            <a:picLocks noGrp="1"/>
          </p:cNvPicPr>
          <p:nvPr>
            <p:ph type="pic" idx="21"/>
          </p:nvPr>
        </p:nvPicPr>
        <p:blipFill>
          <a:blip r:embed="rId2"/>
          <a:srcRect/>
          <a:stretch>
            <a:fillRect/>
          </a:stretch>
        </p:blipFill>
        <p:spPr>
          <a:xfrm>
            <a:off x="-15379" y="-77658"/>
            <a:ext cx="24384000" cy="13871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CU_Hotelier.png" descr="DCU_Hotelier.png"/>
          <p:cNvPicPr>
            <a:picLocks noGrp="1"/>
          </p:cNvPicPr>
          <p:nvPr>
            <p:ph type="pic" idx="21"/>
          </p:nvPr>
        </p:nvPicPr>
        <p:blipFill>
          <a:blip r:embed="rId2"/>
          <a:srcRect/>
          <a:stretch>
            <a:fillRect/>
          </a:stretch>
        </p:blipFill>
        <p:spPr>
          <a:xfrm>
            <a:off x="-2586" y="8036"/>
            <a:ext cx="24389160" cy="13699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DCU_Transport.png" descr="DCU_Transport.png"/>
          <p:cNvPicPr>
            <a:picLocks noGrp="1"/>
          </p:cNvPicPr>
          <p:nvPr>
            <p:ph type="pic" idx="21"/>
          </p:nvPr>
        </p:nvPicPr>
        <p:blipFill>
          <a:blip r:embed="rId2"/>
          <a:srcRect/>
          <a:stretch>
            <a:fillRect/>
          </a:stretch>
        </p:blipFill>
        <p:spPr>
          <a:xfrm>
            <a:off x="102691" y="-80368"/>
            <a:ext cx="24384001" cy="13876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algiers.jpeg" descr="algiers.jpeg"/>
          <p:cNvPicPr>
            <a:picLocks noGrp="1"/>
          </p:cNvPicPr>
          <p:nvPr>
            <p:ph type="pic" idx="21"/>
          </p:nvPr>
        </p:nvPicPr>
        <p:blipFill>
          <a:blip r:embed="rId2"/>
          <a:stretch>
            <a:fillRect/>
          </a:stretch>
        </p:blipFill>
        <p:spPr>
          <a:xfrm>
            <a:off x="12452236" y="1306889"/>
            <a:ext cx="10800175" cy="11175248"/>
          </a:xfrm>
          <a:prstGeom prst="rect">
            <a:avLst/>
          </a:prstGeom>
        </p:spPr>
      </p:pic>
      <p:sp>
        <p:nvSpPr>
          <p:cNvPr id="124" name="Introduction"/>
          <p:cNvSpPr txBox="1">
            <a:spLocks noGrp="1"/>
          </p:cNvSpPr>
          <p:nvPr>
            <p:ph type="title"/>
          </p:nvPr>
        </p:nvSpPr>
        <p:spPr>
          <a:xfrm>
            <a:off x="1447800" y="1271240"/>
            <a:ext cx="10311809" cy="2319454"/>
          </a:xfrm>
          <a:prstGeom prst="rect">
            <a:avLst/>
          </a:prstGeom>
        </p:spPr>
        <p:txBody>
          <a:bodyPr>
            <a:normAutofit/>
          </a:bodyPr>
          <a:lstStyle/>
          <a:p>
            <a:r>
              <a:rPr sz="12000" dirty="0">
                <a:solidFill>
                  <a:schemeClr val="accent4">
                    <a:lumMod val="75000"/>
                  </a:schemeClr>
                </a:solidFill>
                <a:latin typeface="Algerian" panose="04020705040A02060702" pitchFamily="82" charset="0"/>
              </a:rPr>
              <a:t>Introduction</a:t>
            </a:r>
          </a:p>
        </p:txBody>
      </p:sp>
      <p:sp>
        <p:nvSpPr>
          <p:cNvPr id="125" name="L'Algérie est un pays riche en histoire et en culture, avec de nombreux sites touristiques intéressants et importants à découvrir. Cependant, il peut être difficile pour les voyageurs de planifier et de réserver des tours touristiques dans ce pays, ce qu"/>
          <p:cNvSpPr txBox="1">
            <a:spLocks noGrp="1"/>
          </p:cNvSpPr>
          <p:nvPr>
            <p:ph type="body" sz="quarter" idx="1"/>
          </p:nvPr>
        </p:nvSpPr>
        <p:spPr>
          <a:xfrm>
            <a:off x="1447800" y="4282068"/>
            <a:ext cx="10545725" cy="7814534"/>
          </a:xfrm>
          <a:prstGeom prst="rect">
            <a:avLst/>
          </a:prstGeom>
        </p:spPr>
        <p:txBody>
          <a:bodyPr>
            <a:normAutofit/>
          </a:bodyPr>
          <a:lstStyle/>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L'Algérie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un pays riche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histoire</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culture, avec de </a:t>
            </a:r>
            <a:r>
              <a:rPr sz="3700" dirty="0" err="1">
                <a:solidFill>
                  <a:schemeClr val="bg1">
                    <a:lumMod val="65000"/>
                    <a:lumOff val="35000"/>
                  </a:schemeClr>
                </a:solidFill>
                <a:latin typeface="Andalus" panose="02020603050405020304" pitchFamily="18" charset="-78"/>
                <a:cs typeface="Andalus" panose="02020603050405020304" pitchFamily="18" charset="-78"/>
              </a:rPr>
              <a:t>nombreux</a:t>
            </a:r>
            <a:r>
              <a:rPr sz="3700" dirty="0">
                <a:solidFill>
                  <a:schemeClr val="bg1">
                    <a:lumMod val="65000"/>
                    <a:lumOff val="35000"/>
                  </a:schemeClr>
                </a:solidFill>
                <a:latin typeface="Andalus" panose="02020603050405020304" pitchFamily="18" charset="-78"/>
                <a:cs typeface="Andalus" panose="02020603050405020304" pitchFamily="18" charset="-78"/>
              </a:rPr>
              <a:t> sites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intéressants</a:t>
            </a:r>
            <a:r>
              <a:rPr sz="3700" dirty="0">
                <a:solidFill>
                  <a:schemeClr val="bg1">
                    <a:lumMod val="65000"/>
                    <a:lumOff val="35000"/>
                  </a:schemeClr>
                </a:solidFill>
                <a:latin typeface="Andalus" panose="02020603050405020304" pitchFamily="18" charset="-78"/>
                <a:cs typeface="Andalus" panose="02020603050405020304" pitchFamily="18" charset="-78"/>
              </a:rPr>
              <a:t> et </a:t>
            </a:r>
            <a:r>
              <a:rPr sz="3700" dirty="0" err="1">
                <a:solidFill>
                  <a:schemeClr val="bg1">
                    <a:lumMod val="65000"/>
                    <a:lumOff val="35000"/>
                  </a:schemeClr>
                </a:solidFill>
                <a:latin typeface="Andalus" panose="02020603050405020304" pitchFamily="18" charset="-78"/>
                <a:cs typeface="Andalus" panose="02020603050405020304" pitchFamily="18" charset="-78"/>
              </a:rPr>
              <a:t>importants</a:t>
            </a:r>
            <a:r>
              <a:rPr sz="3700" dirty="0">
                <a:solidFill>
                  <a:schemeClr val="bg1">
                    <a:lumMod val="65000"/>
                    <a:lumOff val="35000"/>
                  </a:schemeClr>
                </a:solidFill>
                <a:latin typeface="Andalus" panose="02020603050405020304" pitchFamily="18" charset="-78"/>
                <a:cs typeface="Andalus" panose="02020603050405020304" pitchFamily="18" charset="-78"/>
              </a:rPr>
              <a:t> à </a:t>
            </a:r>
            <a:r>
              <a:rPr sz="3700" dirty="0" err="1">
                <a:solidFill>
                  <a:schemeClr val="bg1">
                    <a:lumMod val="65000"/>
                    <a:lumOff val="35000"/>
                  </a:schemeClr>
                </a:solidFill>
                <a:latin typeface="Andalus" panose="02020603050405020304" pitchFamily="18" charset="-78"/>
                <a:cs typeface="Andalus" panose="02020603050405020304" pitchFamily="18" charset="-78"/>
              </a:rPr>
              <a:t>découvrir</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Cependant</a:t>
            </a:r>
            <a:r>
              <a:rPr sz="3700" dirty="0">
                <a:solidFill>
                  <a:schemeClr val="bg1">
                    <a:lumMod val="65000"/>
                    <a:lumOff val="35000"/>
                  </a:schemeClr>
                </a:solidFill>
                <a:latin typeface="Andalus" panose="02020603050405020304" pitchFamily="18" charset="-78"/>
                <a:cs typeface="Andalus" panose="02020603050405020304" pitchFamily="18" charset="-78"/>
              </a:rPr>
              <a:t>, il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être</a:t>
            </a:r>
            <a:r>
              <a:rPr sz="3700" dirty="0">
                <a:solidFill>
                  <a:schemeClr val="bg1">
                    <a:lumMod val="65000"/>
                    <a:lumOff val="35000"/>
                  </a:schemeClr>
                </a:solidFill>
                <a:latin typeface="Andalus" panose="02020603050405020304" pitchFamily="18" charset="-78"/>
                <a:cs typeface="Andalus" panose="02020603050405020304" pitchFamily="18" charset="-78"/>
              </a:rPr>
              <a:t> difficile pour les voyageurs de </a:t>
            </a:r>
            <a:r>
              <a:rPr sz="3700" dirty="0" err="1">
                <a:solidFill>
                  <a:schemeClr val="bg1">
                    <a:lumMod val="65000"/>
                    <a:lumOff val="35000"/>
                  </a:schemeClr>
                </a:solidFill>
                <a:latin typeface="Andalus" panose="02020603050405020304" pitchFamily="18" charset="-78"/>
                <a:cs typeface="Andalus" panose="02020603050405020304" pitchFamily="18" charset="-78"/>
              </a:rPr>
              <a:t>planifier</a:t>
            </a:r>
            <a:r>
              <a:rPr sz="3700" dirty="0">
                <a:solidFill>
                  <a:schemeClr val="bg1">
                    <a:lumMod val="65000"/>
                    <a:lumOff val="35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schemeClr>
                </a:solidFill>
                <a:latin typeface="Andalus" panose="02020603050405020304" pitchFamily="18" charset="-78"/>
                <a:cs typeface="Andalus" panose="02020603050405020304" pitchFamily="18" charset="-78"/>
              </a:rPr>
              <a:t>réserver</a:t>
            </a:r>
            <a:r>
              <a:rPr sz="3700" dirty="0">
                <a:solidFill>
                  <a:schemeClr val="bg1">
                    <a:lumMod val="65000"/>
                    <a:lumOff val="35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dans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pays,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qui </a:t>
            </a:r>
            <a:r>
              <a:rPr sz="3700" dirty="0" err="1">
                <a:solidFill>
                  <a:schemeClr val="bg1">
                    <a:lumMod val="65000"/>
                    <a:lumOff val="35000"/>
                  </a:schemeClr>
                </a:solidFill>
                <a:latin typeface="Andalus" panose="02020603050405020304" pitchFamily="18" charset="-78"/>
                <a:cs typeface="Andalus" panose="02020603050405020304" pitchFamily="18" charset="-78"/>
              </a:rPr>
              <a:t>peut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entraver</a:t>
            </a:r>
            <a:r>
              <a:rPr sz="3700" dirty="0">
                <a:solidFill>
                  <a:schemeClr val="bg1">
                    <a:lumMod val="65000"/>
                    <a:lumOff val="35000"/>
                  </a:schemeClr>
                </a:solidFill>
                <a:latin typeface="Andalus" panose="02020603050405020304" pitchFamily="18" charset="-78"/>
                <a:cs typeface="Andalus" panose="02020603050405020304" pitchFamily="18" charset="-78"/>
              </a:rPr>
              <a:t> la progression du </a:t>
            </a:r>
            <a:r>
              <a:rPr sz="3700" dirty="0" err="1">
                <a:solidFill>
                  <a:schemeClr val="bg1">
                    <a:lumMod val="65000"/>
                    <a:lumOff val="35000"/>
                  </a:schemeClr>
                </a:solidFill>
                <a:latin typeface="Andalus" panose="02020603050405020304" pitchFamily="18" charset="-78"/>
                <a:cs typeface="Andalus" panose="02020603050405020304" pitchFamily="18" charset="-78"/>
              </a:rPr>
              <a:t>tourisme</a:t>
            </a:r>
            <a:r>
              <a:rPr sz="3700" dirty="0">
                <a:solidFill>
                  <a:schemeClr val="bg1">
                    <a:lumMod val="65000"/>
                    <a:lumOff val="35000"/>
                  </a:schemeClr>
                </a:solidFill>
                <a:latin typeface="Andalus" panose="02020603050405020304" pitchFamily="18" charset="-78"/>
                <a:cs typeface="Andalus" panose="02020603050405020304" pitchFamily="18" charset="-78"/>
              </a:rPr>
              <a:t>. </a:t>
            </a:r>
          </a:p>
          <a:p>
            <a:pPr algn="l" defTabSz="676909">
              <a:lnSpc>
                <a:spcPct val="150000"/>
              </a:lnSpc>
              <a:defRPr sz="3772">
                <a:solidFill>
                  <a:srgbClr val="89929A"/>
                </a:solidFill>
                <a:effectLst>
                  <a:outerShdw blurRad="20828" dist="10414" dir="16200000" rotWithShape="0">
                    <a:srgbClr val="000000">
                      <a:alpha val="48000"/>
                    </a:srgbClr>
                  </a:outerShdw>
                </a:effectLst>
              </a:defRPr>
            </a:pPr>
            <a:r>
              <a:rPr sz="3700" dirty="0">
                <a:solidFill>
                  <a:schemeClr val="bg1">
                    <a:lumMod val="65000"/>
                    <a:lumOff val="35000"/>
                  </a:schemeClr>
                </a:solidFill>
                <a:latin typeface="Andalus" panose="02020603050405020304" pitchFamily="18" charset="-78"/>
                <a:cs typeface="Andalus" panose="02020603050405020304" pitchFamily="18" charset="-78"/>
              </a:rPr>
              <a:t>     Le but de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projet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est</a:t>
            </a:r>
            <a:r>
              <a:rPr sz="3700" dirty="0">
                <a:solidFill>
                  <a:schemeClr val="bg1">
                    <a:lumMod val="65000"/>
                    <a:lumOff val="35000"/>
                  </a:schemeClr>
                </a:solidFill>
                <a:latin typeface="Andalus" panose="02020603050405020304" pitchFamily="18" charset="-78"/>
                <a:cs typeface="Andalus" panose="02020603050405020304" pitchFamily="18" charset="-78"/>
              </a:rPr>
              <a:t> de </a:t>
            </a:r>
            <a:r>
              <a:rPr sz="3700" dirty="0" err="1">
                <a:solidFill>
                  <a:schemeClr val="bg1">
                    <a:lumMod val="65000"/>
                    <a:lumOff val="35000"/>
                  </a:schemeClr>
                </a:solidFill>
                <a:latin typeface="Andalus" panose="02020603050405020304" pitchFamily="18" charset="-78"/>
                <a:cs typeface="Andalus" panose="02020603050405020304" pitchFamily="18" charset="-78"/>
              </a:rPr>
              <a:t>résoudre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ce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problème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mettant</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place </a:t>
            </a:r>
            <a:r>
              <a:rPr sz="3700" dirty="0" err="1">
                <a:solidFill>
                  <a:schemeClr val="bg1">
                    <a:lumMod val="65000"/>
                    <a:lumOff val="35000"/>
                  </a:schemeClr>
                </a:solidFill>
                <a:latin typeface="Andalus" panose="02020603050405020304" pitchFamily="18" charset="-78"/>
                <a:cs typeface="Andalus" panose="02020603050405020304" pitchFamily="18" charset="-78"/>
              </a:rPr>
              <a:t>une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plateforme</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ligne</a:t>
            </a:r>
            <a:r>
              <a:rPr sz="3700" dirty="0">
                <a:solidFill>
                  <a:schemeClr val="bg1">
                    <a:lumMod val="65000"/>
                    <a:lumOff val="35000"/>
                  </a:schemeClr>
                </a:solidFill>
                <a:latin typeface="Andalus" panose="02020603050405020304" pitchFamily="18" charset="-78"/>
                <a:cs typeface="Andalus" panose="02020603050405020304" pitchFamily="18" charset="-78"/>
              </a:rPr>
              <a:t> pour la gestion des tours </a:t>
            </a:r>
            <a:r>
              <a:rPr sz="3700" dirty="0" err="1">
                <a:solidFill>
                  <a:schemeClr val="bg1">
                    <a:lumMod val="65000"/>
                    <a:lumOff val="35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en</a:t>
            </a:r>
            <a:r>
              <a:rPr sz="3700" dirty="0">
                <a:solidFill>
                  <a:schemeClr val="bg1">
                    <a:lumMod val="65000"/>
                    <a:lumOff val="35000"/>
                  </a:schemeClr>
                </a:solidFill>
                <a:latin typeface="Andalus" panose="02020603050405020304" pitchFamily="18" charset="-78"/>
                <a:cs typeface="Andalus" panose="02020603050405020304" pitchFamily="18" charset="-78"/>
              </a:rPr>
              <a:t> </a:t>
            </a:r>
            <a:r>
              <a:rPr sz="3700" dirty="0" err="1">
                <a:solidFill>
                  <a:schemeClr val="bg1">
                    <a:lumMod val="65000"/>
                    <a:lumOff val="35000"/>
                  </a:schemeClr>
                </a:solidFill>
                <a:latin typeface="Andalus" panose="02020603050405020304" pitchFamily="18" charset="-78"/>
                <a:cs typeface="Andalus" panose="02020603050405020304" pitchFamily="18" charset="-78"/>
              </a:rPr>
              <a:t>Algérie</a:t>
            </a:r>
            <a:r>
              <a:rPr sz="3700" dirty="0">
                <a:solidFill>
                  <a:schemeClr val="bg1">
                    <a:lumMod val="65000"/>
                    <a:lumOff val="35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DCU_Restaurant.png" descr="DCU_Restaurant.png"/>
          <p:cNvPicPr>
            <a:picLocks noGrp="1" noChangeAspect="1"/>
          </p:cNvPicPr>
          <p:nvPr>
            <p:ph type="pic" idx="21"/>
          </p:nvPr>
        </p:nvPicPr>
        <p:blipFill>
          <a:blip r:embed="rId2"/>
          <a:srcRect t="1925" b="1925"/>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82A77-5E02-4FFB-9A8A-334414D6FDD9}"/>
              </a:ext>
            </a:extLst>
          </p:cNvPr>
          <p:cNvSpPr>
            <a:spLocks noGrp="1"/>
          </p:cNvSpPr>
          <p:nvPr>
            <p:ph type="title"/>
          </p:nvPr>
        </p:nvSpPr>
        <p:spPr/>
        <p:txBody>
          <a:bodyPr>
            <a:normAutofit fontScale="90000"/>
          </a:bodyPr>
          <a:lstStyle/>
          <a:p>
            <a:pPr defTabSz="619125">
              <a:defRPr sz="9825">
                <a:effectLst>
                  <a:outerShdw blurRad="9525" dist="9525" dir="16200000" rotWithShape="0">
                    <a:srgbClr val="000000">
                      <a:alpha val="50000"/>
                    </a:srgbClr>
                  </a:outerShdw>
                </a:effectLst>
              </a:defRPr>
            </a:pPr>
            <a:r>
              <a:rPr lang="fr-FR" sz="13100" dirty="0">
                <a:solidFill>
                  <a:schemeClr val="accent4">
                    <a:lumMod val="75000"/>
                  </a:schemeClr>
                </a:solidFill>
                <a:latin typeface="Algerian" panose="04020705040A02060702" pitchFamily="82" charset="0"/>
              </a:rPr>
              <a:t>Les diagrammes</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séquence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40131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B73A63C-E2CF-4E65-91B2-BA0468F9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62" y="1193921"/>
            <a:ext cx="10462437" cy="11130421"/>
          </a:xfrm>
          <a:prstGeom prst="rect">
            <a:avLst/>
          </a:prstGeom>
        </p:spPr>
      </p:pic>
      <p:pic>
        <p:nvPicPr>
          <p:cNvPr id="14" name="Image 13">
            <a:extLst>
              <a:ext uri="{FF2B5EF4-FFF2-40B4-BE49-F238E27FC236}">
                <a16:creationId xmlns:a16="http://schemas.microsoft.com/office/drawing/2014/main" id="{CB40C961-1412-4AF0-999C-B29E247C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094" y="1190847"/>
            <a:ext cx="10441172" cy="11057860"/>
          </a:xfrm>
          <a:prstGeom prst="rect">
            <a:avLst/>
          </a:prstGeom>
        </p:spPr>
      </p:pic>
    </p:spTree>
    <p:extLst>
      <p:ext uri="{BB962C8B-B14F-4D97-AF65-F5344CB8AC3E}">
        <p14:creationId xmlns:p14="http://schemas.microsoft.com/office/powerpoint/2010/main" val="35711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2545E-6F2D-499E-9A76-C6C07A03FBDC}"/>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40220" y="1193887"/>
            <a:ext cx="10518902" cy="11203675"/>
          </a:xfrm>
        </p:spPr>
      </p:pic>
      <p:pic>
        <p:nvPicPr>
          <p:cNvPr id="12" name="Image 11">
            <a:extLst>
              <a:ext uri="{FF2B5EF4-FFF2-40B4-BE49-F238E27FC236}">
                <a16:creationId xmlns:a16="http://schemas.microsoft.com/office/drawing/2014/main" id="{74885E90-5B83-400D-8FAF-8EAA7F39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445" y="1195684"/>
            <a:ext cx="10604206" cy="11009903"/>
          </a:xfrm>
          <a:prstGeom prst="rect">
            <a:avLst/>
          </a:prstGeom>
        </p:spPr>
      </p:pic>
    </p:spTree>
    <p:extLst>
      <p:ext uri="{BB962C8B-B14F-4D97-AF65-F5344CB8AC3E}">
        <p14:creationId xmlns:p14="http://schemas.microsoft.com/office/powerpoint/2010/main" val="19257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6D34E61B-99F7-40B3-9391-1E43293BCB7E}"/>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tretch>
            <a:fillRect/>
          </a:stretch>
        </p:blipFill>
        <p:spPr>
          <a:xfrm>
            <a:off x="1416474" y="1130089"/>
            <a:ext cx="10513255" cy="11228166"/>
          </a:xfrm>
        </p:spPr>
      </p:pic>
      <p:pic>
        <p:nvPicPr>
          <p:cNvPr id="6" name="Image 5">
            <a:extLst>
              <a:ext uri="{FF2B5EF4-FFF2-40B4-BE49-F238E27FC236}">
                <a16:creationId xmlns:a16="http://schemas.microsoft.com/office/drawing/2014/main" id="{3E8ED67C-C4CD-402F-B425-3EB64C33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969" y="1123903"/>
            <a:ext cx="10593637" cy="11095805"/>
          </a:xfrm>
          <a:prstGeom prst="rect">
            <a:avLst/>
          </a:prstGeom>
        </p:spPr>
      </p:pic>
    </p:spTree>
    <p:extLst>
      <p:ext uri="{BB962C8B-B14F-4D97-AF65-F5344CB8AC3E}">
        <p14:creationId xmlns:p14="http://schemas.microsoft.com/office/powerpoint/2010/main" val="26530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7D687-10B2-498B-A2C6-500C95854F4F}"/>
              </a:ext>
            </a:extLst>
          </p:cNvPr>
          <p:cNvSpPr>
            <a:spLocks noGrp="1"/>
          </p:cNvSpPr>
          <p:nvPr>
            <p:ph type="title"/>
          </p:nvPr>
        </p:nvSpPr>
        <p:spPr/>
        <p:txBody>
          <a:bodyPr>
            <a:normAutofit fontScale="90000"/>
          </a:bodyPr>
          <a:lstStyle/>
          <a:p>
            <a:r>
              <a:rPr lang="fr-FR" sz="13100" dirty="0">
                <a:solidFill>
                  <a:schemeClr val="accent4">
                    <a:lumMod val="75000"/>
                  </a:schemeClr>
                </a:solidFill>
                <a:latin typeface="Algerian" panose="04020705040A02060702" pitchFamily="82" charset="0"/>
              </a:rPr>
              <a:t>Le diagramme</a:t>
            </a:r>
            <a:br>
              <a:rPr lang="fr-FR" sz="13100" dirty="0">
                <a:solidFill>
                  <a:schemeClr val="accent4">
                    <a:lumMod val="75000"/>
                  </a:schemeClr>
                </a:solidFill>
                <a:latin typeface="Algerian" panose="04020705040A02060702" pitchFamily="82" charset="0"/>
              </a:rPr>
            </a:br>
            <a:r>
              <a:rPr lang="fr-FR" sz="13100" dirty="0">
                <a:solidFill>
                  <a:schemeClr val="accent4">
                    <a:lumMod val="75000"/>
                  </a:schemeClr>
                </a:solidFill>
                <a:latin typeface="Algerian" panose="04020705040A02060702" pitchFamily="82" charset="0"/>
              </a:rPr>
              <a:t>De Classe</a:t>
            </a:r>
            <a:br>
              <a:rPr lang="fr-FR" sz="13100" dirty="0">
                <a:solidFill>
                  <a:schemeClr val="accent4">
                    <a:lumMod val="75000"/>
                  </a:schemeClr>
                </a:solidFill>
                <a:latin typeface="Algerian" panose="04020705040A02060702" pitchFamily="82" charset="0"/>
              </a:rPr>
            </a:br>
            <a:endParaRPr lang="fr-FR" dirty="0"/>
          </a:p>
        </p:txBody>
      </p:sp>
    </p:spTree>
    <p:extLst>
      <p:ext uri="{BB962C8B-B14F-4D97-AF65-F5344CB8AC3E}">
        <p14:creationId xmlns:p14="http://schemas.microsoft.com/office/powerpoint/2010/main" val="3729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71C7B154-A2A8-4842-ADA2-3C187B59F025}"/>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a:stretch/>
        </p:blipFill>
        <p:spPr>
          <a:xfrm>
            <a:off x="0" y="0"/>
            <a:ext cx="24384000" cy="13716000"/>
          </a:xfrm>
        </p:spPr>
      </p:pic>
    </p:spTree>
    <p:extLst>
      <p:ext uri="{BB962C8B-B14F-4D97-AF65-F5344CB8AC3E}">
        <p14:creationId xmlns:p14="http://schemas.microsoft.com/office/powerpoint/2010/main" val="39977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bjectif du Projet :"/>
          <p:cNvSpPr txBox="1">
            <a:spLocks noGrp="1"/>
          </p:cNvSpPr>
          <p:nvPr>
            <p:ph type="title"/>
          </p:nvPr>
        </p:nvSpPr>
        <p:spPr>
          <a:xfrm>
            <a:off x="2387600" y="1360788"/>
            <a:ext cx="19621500" cy="1850763"/>
          </a:xfrm>
          <a:prstGeom prst="rect">
            <a:avLst/>
          </a:prstGeom>
        </p:spPr>
        <p:txBody>
          <a:bodyPr>
            <a:noAutofit/>
          </a:bodyPr>
          <a:lstStyle>
            <a:lvl1pPr defTabSz="652145">
              <a:defRPr sz="9480">
                <a:effectLst>
                  <a:outerShdw blurRad="10033" dist="10033"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Objectif du </a:t>
            </a:r>
            <a:r>
              <a:rPr sz="12000" dirty="0" err="1">
                <a:solidFill>
                  <a:schemeClr val="accent4">
                    <a:lumMod val="75000"/>
                  </a:schemeClr>
                </a:solidFill>
                <a:latin typeface="Algerian" panose="04020705040A02060702" pitchFamily="82" charset="0"/>
              </a:rPr>
              <a:t>Projet</a:t>
            </a:r>
            <a:r>
              <a:rPr sz="12000" dirty="0">
                <a:solidFill>
                  <a:schemeClr val="accent4">
                    <a:lumMod val="75000"/>
                  </a:schemeClr>
                </a:solidFill>
                <a:latin typeface="Algerian" panose="04020705040A02060702" pitchFamily="82" charset="0"/>
              </a:rPr>
              <a:t> : </a:t>
            </a:r>
          </a:p>
        </p:txBody>
      </p:sp>
      <p:sp>
        <p:nvSpPr>
          <p:cNvPr id="128" name="L'objectif de ce projet est de créer un site web fonctionnel et efficace qui permettra aux utilisateurs de réserver facilement des packs touristiques pour découvrir les meilleures places en Algérie. Il doit offrir une expérience utilisateur optimale, ave"/>
          <p:cNvSpPr txBox="1">
            <a:spLocks noGrp="1"/>
          </p:cNvSpPr>
          <p:nvPr>
            <p:ph type="body" idx="1"/>
          </p:nvPr>
        </p:nvSpPr>
        <p:spPr>
          <a:xfrm>
            <a:off x="1368637" y="5295014"/>
            <a:ext cx="19621501" cy="6953694"/>
          </a:xfrm>
          <a:prstGeom prst="rect">
            <a:avLst/>
          </a:prstGeom>
        </p:spPr>
        <p:txBody>
          <a:bodyPr>
            <a:noAutofit/>
          </a:bodyPr>
          <a:lstStyle/>
          <a:p>
            <a:pPr algn="l">
              <a:lnSpc>
                <a:spcPct val="150000"/>
              </a:lnSpc>
              <a:buFont typeface="Arial" panose="020B0604020202020204" pitchFamily="34" charset="0"/>
              <a:buChar char="•"/>
            </a:pPr>
            <a:r>
              <a:rPr lang="fr-FR" sz="3000" b="1" u="sng" dirty="0">
                <a:solidFill>
                  <a:schemeClr val="bg1">
                    <a:lumMod val="65000"/>
                    <a:lumOff val="35000"/>
                  </a:schemeClr>
                </a:solidFill>
                <a:effectLst/>
                <a:latin typeface="Andalus" panose="02020603050405020304" pitchFamily="18" charset="-78"/>
                <a:cs typeface="Andalus" panose="02020603050405020304" pitchFamily="18" charset="-78"/>
              </a:rPr>
              <a:t>Objectif :</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Créer un site web fonctionnel pour la réservation de packs touristiques en Algérie.</a:t>
            </a:r>
          </a:p>
          <a:p>
            <a:pPr marL="0" indent="0" algn="l">
              <a:lnSpc>
                <a:spcPct val="150000"/>
              </a:lnSpc>
              <a:buNone/>
            </a:pPr>
            <a:endParaRPr lang="fr-FR" sz="3000" dirty="0">
              <a:solidFill>
                <a:schemeClr val="bg1">
                  <a:lumMod val="65000"/>
                  <a:lumOff val="35000"/>
                </a:schemeClr>
              </a:solidFill>
              <a:effectLst/>
              <a:latin typeface="Andalus" panose="02020603050405020304" pitchFamily="18" charset="-78"/>
              <a:cs typeface="Andalus" panose="02020603050405020304" pitchFamily="18" charset="-78"/>
            </a:endParaRP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Offrir une expérience utilisateur optimale avec une navigation simple et rapide.</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sélection de différentes catégories de packs : ROYAL, SPECIAL, NORMAL avec des options de transport et d'hébergement adaptées à chaque catégorie, incluant des visites guidées, des repas et des activités.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la personnalisation des packs touristiques selon les préférences des utilisateurs.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a:t>
            </a:r>
            <a:r>
              <a:rPr lang="fr-FR" sz="3000" dirty="0" err="1">
                <a:solidFill>
                  <a:schemeClr val="bg1">
                    <a:lumMod val="65000"/>
                    <a:lumOff val="35000"/>
                  </a:schemeClr>
                </a:solidFill>
                <a:effectLst/>
                <a:latin typeface="Andalus" panose="02020603050405020304" pitchFamily="18" charset="-78"/>
                <a:cs typeface="Andalus" panose="02020603050405020304" pitchFamily="18" charset="-78"/>
              </a:rPr>
              <a:t>résponsables</a:t>
            </a: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 de gérer les réservations d'hébergement et de transport.</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Permettre aux utilisateurs de donner des avis et commentaires pour aider les autres clients à choisir les meilleurs packs touristiques.</a:t>
            </a:r>
          </a:p>
          <a:p>
            <a:pPr algn="l">
              <a:lnSpc>
                <a:spcPct val="150000"/>
              </a:lnSpc>
              <a:spcBef>
                <a:spcPts val="0"/>
              </a:spcBef>
              <a:buFont typeface="Arial" panose="020B0604020202020204" pitchFamily="34" charset="0"/>
              <a:buChar char="•"/>
            </a:pPr>
            <a:r>
              <a:rPr lang="fr-FR" sz="3000" dirty="0">
                <a:solidFill>
                  <a:schemeClr val="bg1">
                    <a:lumMod val="65000"/>
                    <a:lumOff val="35000"/>
                  </a:schemeClr>
                </a:solidFill>
                <a:effectLst/>
                <a:latin typeface="Andalus" panose="02020603050405020304" pitchFamily="18" charset="-78"/>
                <a:cs typeface="Andalus" panose="02020603050405020304" pitchFamily="18" charset="-78"/>
              </a:rPr>
              <a:t>Modération des avis et commentaires des clients par l'administrateur pour garantir leur qualité et leur fiabilité.</a:t>
            </a:r>
          </a:p>
          <a:p>
            <a:pPr marL="0" indent="0" defTabSz="462280">
              <a:lnSpc>
                <a:spcPct val="150000"/>
              </a:lnSpc>
              <a:spcBef>
                <a:spcPts val="2500"/>
              </a:spcBef>
              <a:buSzTx/>
              <a:buNone/>
              <a:defRPr sz="3248">
                <a:effectLst>
                  <a:outerShdw blurRad="14224" dist="7112" dir="5400000" rotWithShape="0">
                    <a:srgbClr val="FFFFFF"/>
                  </a:outerShdw>
                </a:effectLst>
              </a:defRPr>
            </a:pPr>
            <a:endParaRPr sz="3000" dirty="0">
              <a:solidFill>
                <a:schemeClr val="bg1">
                  <a:lumMod val="65000"/>
                  <a:lumOff val="35000"/>
                </a:schemeClr>
              </a:solidFill>
              <a:latin typeface="Andalus" panose="02020603050405020304" pitchFamily="18" charset="-78"/>
              <a:cs typeface="Andalus" panose="02020603050405020304"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igences Fonctionnelles"/>
          <p:cNvSpPr txBox="1">
            <a:spLocks noGrp="1"/>
          </p:cNvSpPr>
          <p:nvPr>
            <p:ph type="title"/>
          </p:nvPr>
        </p:nvSpPr>
        <p:spPr>
          <a:prstGeom prst="rect">
            <a:avLst/>
          </a:prstGeom>
        </p:spPr>
        <p:txBody>
          <a:bodyPr>
            <a:noAutofit/>
          </a:bodyPr>
          <a:lstStyle>
            <a:lvl1pPr defTabSz="619125">
              <a:defRPr sz="9825">
                <a:effectLst>
                  <a:outerShdw blurRad="9525" dist="9525" dir="16200000" rotWithShape="0">
                    <a:srgbClr val="000000">
                      <a:alpha val="50000"/>
                    </a:srgbClr>
                  </a:outerShdw>
                </a:effectLst>
              </a:defRPr>
            </a:lvl1pPr>
          </a:lstStyle>
          <a:p>
            <a:r>
              <a:rPr sz="12000" dirty="0">
                <a:solidFill>
                  <a:schemeClr val="accent4">
                    <a:lumMod val="75000"/>
                  </a:schemeClr>
                </a:solidFill>
                <a:latin typeface="Algerian" panose="04020705040A02060702" pitchFamily="82" charset="0"/>
              </a:rPr>
              <a:t>Exigences </a:t>
            </a:r>
            <a:r>
              <a:rPr sz="12000" dirty="0" err="1">
                <a:solidFill>
                  <a:schemeClr val="accent4">
                    <a:lumMod val="75000"/>
                  </a:schemeClr>
                </a:solidFill>
                <a:latin typeface="Algerian" panose="04020705040A02060702" pitchFamily="82" charset="0"/>
              </a:rPr>
              <a:t>Fonctionnelles</a:t>
            </a:r>
            <a:r>
              <a:rPr sz="12000" dirty="0">
                <a:solidFill>
                  <a:schemeClr val="accent4">
                    <a:lumMod val="75000"/>
                  </a:schemeClr>
                </a:solidFill>
                <a:latin typeface="Algerian" panose="04020705040A02060702" pitchFamily="82"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5E149-C9FB-4BEF-B212-25F65CECAD07}"/>
              </a:ext>
            </a:extLst>
          </p:cNvPr>
          <p:cNvSpPr>
            <a:spLocks noGrp="1"/>
          </p:cNvSpPr>
          <p:nvPr>
            <p:ph type="title"/>
          </p:nvPr>
        </p:nvSpPr>
        <p:spPr/>
        <p:txBody>
          <a:bodyPr/>
          <a:lstStyle/>
          <a:p>
            <a:r>
              <a:rPr lang="fr-FR" dirty="0">
                <a:solidFill>
                  <a:schemeClr val="accent4">
                    <a:lumMod val="75000"/>
                  </a:schemeClr>
                </a:solidFill>
                <a:latin typeface="Algerian" panose="04020705040A02060702" pitchFamily="82" charset="0"/>
              </a:rPr>
              <a:t>Les fonctionnalités</a:t>
            </a:r>
            <a:endParaRPr lang="fr-FR" dirty="0"/>
          </a:p>
        </p:txBody>
      </p:sp>
      <p:sp>
        <p:nvSpPr>
          <p:cNvPr id="3" name="Espace réservé du texte 2">
            <a:extLst>
              <a:ext uri="{FF2B5EF4-FFF2-40B4-BE49-F238E27FC236}">
                <a16:creationId xmlns:a16="http://schemas.microsoft.com/office/drawing/2014/main" id="{35131C1A-A551-4F4A-9515-975CD325A71F}"/>
              </a:ext>
            </a:extLst>
          </p:cNvPr>
          <p:cNvSpPr>
            <a:spLocks noGrp="1"/>
          </p:cNvSpPr>
          <p:nvPr>
            <p:ph type="body" idx="1"/>
          </p:nvPr>
        </p:nvSpPr>
        <p:spPr>
          <a:xfrm>
            <a:off x="2387600" y="4465674"/>
            <a:ext cx="19621500" cy="7764426"/>
          </a:xfrm>
        </p:spPr>
        <p:txBody>
          <a:bodyPr numCol="2">
            <a:normAutofit fontScale="32500" lnSpcReduction="20000"/>
          </a:bodyPr>
          <a:lstStyle/>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Modification des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Types de packs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d’administrateurs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Recrutement des guides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restauration</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Recherche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Liste de visites/tours</a:t>
            </a:r>
          </a:p>
          <a:p>
            <a:pPr>
              <a:lnSpc>
                <a:spcPct val="16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Détails des visites/tours</a:t>
            </a:r>
          </a:p>
          <a:p>
            <a:pPr marL="0" indent="0">
              <a:lnSpc>
                <a:spcPct val="107000"/>
              </a:lnSpc>
              <a:spcBef>
                <a:spcPts val="0"/>
              </a:spcBef>
              <a:buNone/>
            </a:pPr>
            <a:endParaRPr lang="fr-FR" sz="5800" dirty="0">
              <a:effectLst/>
              <a:latin typeface="Calibri" panose="020F0502020204030204" pitchFamily="34" charset="0"/>
              <a:ea typeface="Calibri" panose="020F0502020204030204" pitchFamily="34" charset="0"/>
              <a:cs typeface="Arial" panose="020B0604020202020204" pitchFamily="34" charset="0"/>
            </a:endParaRPr>
          </a:p>
          <a:p>
            <a:pPr>
              <a:spcBef>
                <a:spcPts val="0"/>
              </a:spcBef>
            </a:pPr>
            <a:endParaRPr lang="fr-FR" sz="5800" dirty="0"/>
          </a:p>
          <a:p>
            <a:pPr>
              <a:spcBef>
                <a:spcPts val="0"/>
              </a:spcBef>
            </a:pPr>
            <a:endParaRPr lang="fr-FR" sz="5800" dirty="0"/>
          </a:p>
          <a:p>
            <a:pPr>
              <a:spcBef>
                <a:spcPts val="0"/>
              </a:spcBef>
            </a:pPr>
            <a:endParaRPr lang="fr-FR" sz="5800" dirty="0"/>
          </a:p>
          <a:p>
            <a:pPr marL="0" indent="0">
              <a:spcBef>
                <a:spcPts val="0"/>
              </a:spcBef>
              <a:buNone/>
            </a:pPr>
            <a:endParaRPr lang="fr-FR" sz="5800" dirty="0"/>
          </a:p>
          <a:p>
            <a:pPr marL="0" indent="0">
              <a:spcBef>
                <a:spcPts val="0"/>
              </a:spcBef>
              <a:buNone/>
            </a:pPr>
            <a:endParaRPr lang="fr-FR" sz="5800" dirty="0"/>
          </a:p>
          <a:p>
            <a:pPr marL="0" indent="0">
              <a:spcBef>
                <a:spcPts val="0"/>
              </a:spcBef>
              <a:buNone/>
            </a:pPr>
            <a:endParaRPr lang="fr-FR" sz="9800" dirty="0"/>
          </a:p>
          <a:p>
            <a:pPr>
              <a:lnSpc>
                <a:spcPct val="170000"/>
              </a:lnSpc>
              <a:spcBef>
                <a:spcPts val="0"/>
              </a:spcBef>
            </a:pPr>
            <a:endParaRPr lang="fr-FR" sz="98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endParaRP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réservations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clients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guides touristiques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 transport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d’hébergement</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Gestion des profils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Système de notation et commentaires</a:t>
            </a:r>
          </a:p>
          <a:p>
            <a:pPr>
              <a:lnSpc>
                <a:spcPct val="170000"/>
              </a:lnSpc>
              <a:spcBef>
                <a:spcPts val="0"/>
              </a:spcBef>
            </a:pPr>
            <a:r>
              <a:rPr lang="fr-FR" sz="9200" dirty="0">
                <a:solidFill>
                  <a:schemeClr val="bg1">
                    <a:lumMod val="65000"/>
                    <a:lumOff val="35000"/>
                    <a:alpha val="80000"/>
                  </a:schemeClr>
                </a:solidFill>
                <a:effectLst/>
                <a:latin typeface="Andalus" panose="02020603050405020304" pitchFamily="18" charset="-78"/>
                <a:ea typeface="Calibri" panose="020F0502020204030204" pitchFamily="34" charset="0"/>
                <a:cs typeface="Andalus" panose="02020603050405020304" pitchFamily="18" charset="-78"/>
              </a:rPr>
              <a:t>Intégration avec les réseaux sociaux</a:t>
            </a:r>
          </a:p>
          <a:p>
            <a:pPr marL="0" indent="0">
              <a:spcBef>
                <a:spcPts val="0"/>
              </a:spcBef>
              <a:buNone/>
            </a:pPr>
            <a:endParaRPr lang="fr-FR" dirty="0"/>
          </a:p>
        </p:txBody>
      </p:sp>
    </p:spTree>
    <p:extLst>
      <p:ext uri="{BB962C8B-B14F-4D97-AF65-F5344CB8AC3E}">
        <p14:creationId xmlns:p14="http://schemas.microsoft.com/office/powerpoint/2010/main" val="10036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6842E-E355-4E35-AD8E-32528EC32F9E}"/>
              </a:ext>
            </a:extLst>
          </p:cNvPr>
          <p:cNvSpPr>
            <a:spLocks noGrp="1"/>
          </p:cNvSpPr>
          <p:nvPr>
            <p:ph type="title"/>
          </p:nvPr>
        </p:nvSpPr>
        <p:spPr/>
        <p:txBody>
          <a:bodyPr>
            <a:normAutofit fontScale="90000"/>
          </a:bodyPr>
          <a:lstStyle/>
          <a:p>
            <a:r>
              <a:rPr lang="fr-FR" dirty="0">
                <a:solidFill>
                  <a:schemeClr val="accent4">
                    <a:lumMod val="75000"/>
                  </a:schemeClr>
                </a:solidFill>
                <a:latin typeface="Algerian" panose="04020705040A02060702" pitchFamily="82" charset="0"/>
              </a:rPr>
              <a:t>Les besoins </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pour chaque</a:t>
            </a:r>
            <a:br>
              <a:rPr lang="fr-FR" dirty="0">
                <a:solidFill>
                  <a:schemeClr val="accent4">
                    <a:lumMod val="75000"/>
                  </a:schemeClr>
                </a:solidFill>
                <a:latin typeface="Algerian" panose="04020705040A02060702" pitchFamily="82" charset="0"/>
              </a:rPr>
            </a:br>
            <a:r>
              <a:rPr lang="fr-FR" dirty="0">
                <a:solidFill>
                  <a:schemeClr val="accent4">
                    <a:lumMod val="75000"/>
                  </a:schemeClr>
                </a:solidFill>
                <a:latin typeface="Algerian" panose="04020705040A02060702" pitchFamily="82" charset="0"/>
              </a:rPr>
              <a:t>Acteur</a:t>
            </a:r>
            <a:endParaRPr lang="fr-FR" dirty="0"/>
          </a:p>
        </p:txBody>
      </p:sp>
    </p:spTree>
    <p:extLst>
      <p:ext uri="{BB962C8B-B14F-4D97-AF65-F5344CB8AC3E}">
        <p14:creationId xmlns:p14="http://schemas.microsoft.com/office/powerpoint/2010/main" val="15110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Utilisateur"/>
          <p:cNvSpPr txBox="1">
            <a:spLocks noGrp="1"/>
          </p:cNvSpPr>
          <p:nvPr>
            <p:ph type="title"/>
          </p:nvPr>
        </p:nvSpPr>
        <p:spPr>
          <a:xfrm>
            <a:off x="2643774" y="1200151"/>
            <a:ext cx="19621501" cy="2056006"/>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3" name="-L’utilisateur peut rechercher des visites et choisit les packs (si disponibles) des tours en fonction de leur préférences et besoins en remplissant un formulaire en ligne. Ce formulaire doit inclure des informations telles que le nom, l'adresse e-mail, "/>
          <p:cNvSpPr txBox="1">
            <a:spLocks noGrp="1"/>
          </p:cNvSpPr>
          <p:nvPr>
            <p:ph type="body" idx="1"/>
          </p:nvPr>
        </p:nvSpPr>
        <p:spPr>
          <a:xfrm>
            <a:off x="1646611" y="3965436"/>
            <a:ext cx="21615828" cy="8629928"/>
          </a:xfrm>
          <a:prstGeom prst="rect">
            <a:avLst/>
          </a:prstGeom>
        </p:spPr>
        <p:txBody>
          <a:bodyPr>
            <a:normAutofit/>
          </a:bodyPr>
          <a:lstStyle/>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rechercher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choisit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packs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fonction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préférences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remplissant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ligne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formulaire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inclure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le nom,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l'adresse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e-mail,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dans le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selon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choix</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besoin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tout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dépend</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catégorie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une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liste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Algérie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avec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telles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que la durée du tour,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coût,le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passagers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aussi</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nombre</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consulter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sur les wilayas à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371475">
              <a:spcBef>
                <a:spcPts val="2000"/>
              </a:spcBef>
              <a:buSzTx/>
              <a:buNone/>
              <a:defRPr sz="4410">
                <a:effectLst>
                  <a:outerShdw blurRad="11430" dist="5715"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confirmer la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réservation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d’un pack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ou</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l’annuler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tilisateur"/>
          <p:cNvSpPr txBox="1">
            <a:spLocks noGrp="1"/>
          </p:cNvSpPr>
          <p:nvPr>
            <p:ph type="title"/>
          </p:nvPr>
        </p:nvSpPr>
        <p:spPr>
          <a:xfrm>
            <a:off x="2381249" y="1200151"/>
            <a:ext cx="19621501" cy="2033704"/>
          </a:xfrm>
          <a:prstGeom prst="rect">
            <a:avLst/>
          </a:prstGeom>
        </p:spPr>
        <p:txBody>
          <a:bodyPr>
            <a:normAutofit/>
          </a:bodyPr>
          <a:lstStyle/>
          <a:p>
            <a:r>
              <a:rPr sz="12000" dirty="0" err="1">
                <a:solidFill>
                  <a:schemeClr val="accent4">
                    <a:lumMod val="75000"/>
                  </a:schemeClr>
                </a:solidFill>
                <a:latin typeface="Algerian" panose="04020705040A02060702" pitchFamily="82" charset="0"/>
              </a:rPr>
              <a:t>Utilisateur</a:t>
            </a:r>
            <a:endParaRPr sz="12000" dirty="0">
              <a:solidFill>
                <a:schemeClr val="accent4">
                  <a:lumMod val="75000"/>
                </a:schemeClr>
              </a:solidFill>
              <a:latin typeface="Algerian" panose="04020705040A02060702" pitchFamily="82" charset="0"/>
            </a:endParaRPr>
          </a:p>
        </p:txBody>
      </p:sp>
      <p:sp>
        <p:nvSpPr>
          <p:cNvPr id="136" name="-L’utilisateur peut évaluer et commenter les visites pour donner des avis aux autres utilisateurs et de soutenir les guides.…"/>
          <p:cNvSpPr txBox="1">
            <a:spLocks noGrp="1"/>
          </p:cNvSpPr>
          <p:nvPr>
            <p:ph type="body" idx="1"/>
          </p:nvPr>
        </p:nvSpPr>
        <p:spPr>
          <a:prstGeom prst="rect">
            <a:avLst/>
          </a:prstGeom>
        </p:spPr>
        <p:txBody>
          <a:bodyPr>
            <a:normAutofit/>
          </a:bodyPr>
          <a:lstStyle/>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commenter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visites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donner 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aux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autres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utilisateurs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soutenir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guides.</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devient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inscriant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 travers la zone du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recrutement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en</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donnant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informations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 contact,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compétences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langues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parlées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 un CV).</a:t>
            </a:r>
          </a:p>
          <a:p>
            <a:pPr marL="0" indent="0" defTabSz="396239">
              <a:spcBef>
                <a:spcPts val="2100"/>
              </a:spcBef>
              <a:buSzTx/>
              <a:buNone/>
              <a:defRPr sz="4703">
                <a:effectLst>
                  <a:outerShdw blurRad="12192" dist="6096"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L'utilisateur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réserver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modifier un pack ,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contacter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 site , donner un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avis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évaluer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un guide.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dministrateur"/>
          <p:cNvSpPr txBox="1">
            <a:spLocks noGrp="1"/>
          </p:cNvSpPr>
          <p:nvPr>
            <p:ph type="title"/>
          </p:nvPr>
        </p:nvSpPr>
        <p:spPr>
          <a:xfrm>
            <a:off x="2381249" y="1159513"/>
            <a:ext cx="19621501" cy="2405374"/>
          </a:xfrm>
          <a:prstGeom prst="rect">
            <a:avLst/>
          </a:prstGeom>
        </p:spPr>
        <p:txBody>
          <a:bodyPr>
            <a:normAutofit/>
          </a:bodyPr>
          <a:lstStyle>
            <a:lvl1pPr>
              <a:defRPr b="1">
                <a:latin typeface="Times New Roman"/>
                <a:ea typeface="Times New Roman"/>
                <a:cs typeface="Times New Roman"/>
                <a:sym typeface="Times New Roman"/>
              </a:defRPr>
            </a:lvl1pPr>
          </a:lstStyle>
          <a:p>
            <a:pPr>
              <a:defRPr b="0">
                <a:latin typeface="+mn-lt"/>
                <a:ea typeface="+mn-ea"/>
                <a:cs typeface="+mn-cs"/>
                <a:sym typeface="Hoefler Text"/>
              </a:defRPr>
            </a:pPr>
            <a:r>
              <a:rPr sz="12000" b="1" dirty="0" err="1">
                <a:solidFill>
                  <a:schemeClr val="accent4">
                    <a:lumMod val="75000"/>
                  </a:schemeClr>
                </a:solidFill>
                <a:latin typeface="Algerian" panose="04020705040A02060702" pitchFamily="82" charset="0"/>
                <a:sym typeface="Times New Roman"/>
              </a:rPr>
              <a:t>Administrateur</a:t>
            </a:r>
            <a:r>
              <a:rPr sz="12000" b="1" dirty="0">
                <a:solidFill>
                  <a:schemeClr val="accent4">
                    <a:lumMod val="75000"/>
                  </a:schemeClr>
                </a:solidFill>
                <a:latin typeface="Algerian" panose="04020705040A02060702" pitchFamily="82" charset="0"/>
                <a:sym typeface="Times New Roman"/>
              </a:rPr>
              <a:t> </a:t>
            </a:r>
          </a:p>
        </p:txBody>
      </p:sp>
      <p:sp>
        <p:nvSpPr>
          <p:cNvPr id="139" name="-L’administrateur du site doit s’authentifier pour accéder à son interface.…"/>
          <p:cNvSpPr txBox="1">
            <a:spLocks noGrp="1"/>
          </p:cNvSpPr>
          <p:nvPr>
            <p:ph type="body" idx="1"/>
          </p:nvPr>
        </p:nvSpPr>
        <p:spPr>
          <a:prstGeom prst="rect">
            <a:avLst/>
          </a:prstGeom>
        </p:spPr>
        <p:txBody>
          <a:bodyPr>
            <a:normAutofit/>
          </a:bodyPr>
          <a:lstStyle/>
          <a:p>
            <a:pPr marL="0" indent="0" defTabSz="437514">
              <a:spcBef>
                <a:spcPts val="2300"/>
              </a:spcBef>
              <a:buSzTx/>
              <a:buNone/>
              <a:defRPr sz="3073">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s’authentifier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pour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accéder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à son interface.</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créer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comptes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guides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peut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ajouter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modifier et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des packs.  </a:t>
            </a:r>
          </a:p>
          <a:p>
            <a:pPr marL="0" indent="0" defTabSz="437514">
              <a:spcBef>
                <a:spcPts val="2300"/>
              </a:spcBef>
              <a:buSzTx/>
              <a:buNone/>
              <a:defRPr sz="5194">
                <a:effectLst>
                  <a:outerShdw blurRad="13461" dist="6730" dir="5400000" rotWithShape="0">
                    <a:srgbClr val="FFFFFF"/>
                  </a:outerShdw>
                </a:effectLst>
              </a:defRPr>
            </a:pPr>
            <a:r>
              <a:rPr sz="3700" dirty="0">
                <a:solidFill>
                  <a:schemeClr val="bg1">
                    <a:lumMod val="65000"/>
                    <a:lumOff val="35000"/>
                    <a:alpha val="80000"/>
                  </a:schemeClr>
                </a:solidFill>
                <a:latin typeface="Andalus" panose="02020603050405020304" pitchFamily="18" charset="-78"/>
                <a:cs typeface="Andalus" panose="02020603050405020304" pitchFamily="18" charset="-78"/>
              </a:rPr>
              <a:t>-</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L’administrateur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du site doit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pouvoir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supprimer</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les tours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touristiques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qui ne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sont</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plus </a:t>
            </a:r>
            <a:r>
              <a:rPr sz="3700" dirty="0" err="1">
                <a:solidFill>
                  <a:schemeClr val="bg1">
                    <a:lumMod val="65000"/>
                    <a:lumOff val="35000"/>
                    <a:alpha val="80000"/>
                  </a:schemeClr>
                </a:solidFill>
                <a:latin typeface="Andalus" panose="02020603050405020304" pitchFamily="18" charset="-78"/>
                <a:cs typeface="Andalus" panose="02020603050405020304" pitchFamily="18" charset="-78"/>
              </a:rPr>
              <a:t>disponibles</a:t>
            </a:r>
            <a:r>
              <a:rPr sz="3700" dirty="0">
                <a:solidFill>
                  <a:schemeClr val="bg1">
                    <a:lumMod val="65000"/>
                    <a:lumOff val="35000"/>
                    <a:alpha val="80000"/>
                  </a:schemeClr>
                </a:solidFill>
                <a:latin typeface="Andalus" panose="02020603050405020304" pitchFamily="18" charset="-78"/>
                <a:cs typeface="Andalus" panose="02020603050405020304" pitchFamily="18" charset="-78"/>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Academy Engraved LET Plain:1.0"/>
        <a:ea typeface="Academy Engraved LET Plain:1.0"/>
        <a:cs typeface="Academy Engraved LET Plain:1.0"/>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219</TotalTime>
  <Words>919</Words>
  <Application>Microsoft Office PowerPoint</Application>
  <PresentationFormat>Personnalisé</PresentationFormat>
  <Paragraphs>98</Paragraphs>
  <Slides>26</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Academy Engraved LET Plain:1.0</vt:lpstr>
      <vt:lpstr>Algerian</vt:lpstr>
      <vt:lpstr>Andalus</vt:lpstr>
      <vt:lpstr>Arial</vt:lpstr>
      <vt:lpstr>Calibri</vt:lpstr>
      <vt:lpstr>Helvetica Neue</vt:lpstr>
      <vt:lpstr>Hoefler Text</vt:lpstr>
      <vt:lpstr>Palatino</vt:lpstr>
      <vt:lpstr>Times New Roman</vt:lpstr>
      <vt:lpstr>Moroccan</vt:lpstr>
      <vt:lpstr>Gestion  des tours touristiques  en Algérie</vt:lpstr>
      <vt:lpstr>Introduction</vt:lpstr>
      <vt:lpstr>Objectif du Projet : </vt:lpstr>
      <vt:lpstr>Exigences Fonctionnelles </vt:lpstr>
      <vt:lpstr>Les fonctionnalités</vt:lpstr>
      <vt:lpstr>Les besoins  pour chaque Acteur</vt:lpstr>
      <vt:lpstr>Utilisateur</vt:lpstr>
      <vt:lpstr>Utilisateur</vt:lpstr>
      <vt:lpstr>Administrateur </vt:lpstr>
      <vt:lpstr>Administrateur</vt:lpstr>
      <vt:lpstr>Guide</vt:lpstr>
      <vt:lpstr>Présentation PowerPoint</vt:lpstr>
      <vt:lpstr>Exigences  Non-fonctionnelles</vt:lpstr>
      <vt:lpstr>Les diagrammes Des cas d’utilisation</vt:lpstr>
      <vt:lpstr>Présentation PowerPoint</vt:lpstr>
      <vt:lpstr>Présentation PowerPoint</vt:lpstr>
      <vt:lpstr>Présentation PowerPoint</vt:lpstr>
      <vt:lpstr>Présentation PowerPoint</vt:lpstr>
      <vt:lpstr>Présentation PowerPoint</vt:lpstr>
      <vt:lpstr>Présentation PowerPoint</vt:lpstr>
      <vt:lpstr>Les diagrammes De séquence </vt:lpstr>
      <vt:lpstr>Présentation PowerPoint</vt:lpstr>
      <vt:lpstr>Présentation PowerPoint</vt:lpstr>
      <vt:lpstr>Présentation PowerPoint</vt:lpstr>
      <vt:lpstr>Le diagramme De Classe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tours touristiques  en Algérie</dc:title>
  <cp:lastModifiedBy>Aminho</cp:lastModifiedBy>
  <cp:revision>61</cp:revision>
  <dcterms:modified xsi:type="dcterms:W3CDTF">2023-03-03T20:19:12Z</dcterms:modified>
</cp:coreProperties>
</file>